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3" r:id="rId4"/>
    <p:sldId id="260" r:id="rId5"/>
    <p:sldId id="262" r:id="rId6"/>
    <p:sldId id="270" r:id="rId7"/>
    <p:sldId id="264" r:id="rId8"/>
    <p:sldId id="269" r:id="rId9"/>
    <p:sldId id="258" r:id="rId10"/>
    <p:sldId id="265" r:id="rId11"/>
    <p:sldId id="268" r:id="rId12"/>
    <p:sldId id="267" r:id="rId13"/>
    <p:sldId id="261" r:id="rId14"/>
    <p:sldId id="266" r:id="rId15"/>
    <p:sldId id="271" r:id="rId16"/>
    <p:sldId id="25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C15B3A4B-D5B6-40A5-9856-0D86249CEFD1}" type="datetimeFigureOut">
              <a:rPr lang="en-US" smtClean="0"/>
              <a:t>8/9/2016</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26AC2678-7DA8-423C-BE1D-EE5C8DB90FED}"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5B3A4B-D5B6-40A5-9856-0D86249CEFD1}" type="datetimeFigureOut">
              <a:rPr lang="en-US" smtClean="0"/>
              <a:t>8/9/2016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AC2678-7DA8-423C-BE1D-EE5C8DB90FED}"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5B3A4B-D5B6-40A5-9856-0D86249CEFD1}" type="datetimeFigureOut">
              <a:rPr lang="en-US" smtClean="0"/>
              <a:t>8/9/2016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AC2678-7DA8-423C-BE1D-EE5C8DB90FED}"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5B3A4B-D5B6-40A5-9856-0D86249CEFD1}" type="datetimeFigureOut">
              <a:rPr lang="en-US" smtClean="0"/>
              <a:t>8/9/2016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AC2678-7DA8-423C-BE1D-EE5C8DB90FED}"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5B3A4B-D5B6-40A5-9856-0D86249CEFD1}" type="datetimeFigureOut">
              <a:rPr lang="en-US" smtClean="0"/>
              <a:t>8/9/2016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AC2678-7DA8-423C-BE1D-EE5C8DB90FE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15B3A4B-D5B6-40A5-9856-0D86249CEFD1}" type="datetimeFigureOut">
              <a:rPr lang="en-US" smtClean="0"/>
              <a:t>8/9/2016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AC2678-7DA8-423C-BE1D-EE5C8DB90FED}"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15B3A4B-D5B6-40A5-9856-0D86249CEFD1}" type="datetimeFigureOut">
              <a:rPr lang="en-US" smtClean="0"/>
              <a:t>8/9/2016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AC2678-7DA8-423C-BE1D-EE5C8DB90FED}"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15B3A4B-D5B6-40A5-9856-0D86249CEFD1}" type="datetimeFigureOut">
              <a:rPr lang="en-US" smtClean="0"/>
              <a:t>8/9/2016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AC2678-7DA8-423C-BE1D-EE5C8DB90FED}"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5B3A4B-D5B6-40A5-9856-0D86249CEFD1}" type="datetimeFigureOut">
              <a:rPr lang="en-US" smtClean="0"/>
              <a:t>8/9/2016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AC2678-7DA8-423C-BE1D-EE5C8DB90FE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5B3A4B-D5B6-40A5-9856-0D86249CEFD1}" type="datetimeFigureOut">
              <a:rPr lang="en-US" smtClean="0"/>
              <a:t>8/9/2016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AC2678-7DA8-423C-BE1D-EE5C8DB90FE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5B3A4B-D5B6-40A5-9856-0D86249CEFD1}" type="datetimeFigureOut">
              <a:rPr lang="en-US" smtClean="0"/>
              <a:t>8/9/2016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AC2678-7DA8-423C-BE1D-EE5C8DB90FE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C15B3A4B-D5B6-40A5-9856-0D86249CEFD1}" type="datetimeFigureOut">
              <a:rPr lang="en-US" smtClean="0"/>
              <a:t>8/9/2016</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26AC2678-7DA8-423C-BE1D-EE5C8DB90FE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gi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jpg"/><Relationship Id="rId1" Type="http://schemas.openxmlformats.org/officeDocument/2006/relationships/slideLayout" Target="../slideLayouts/slideLayout8.xml"/><Relationship Id="rId4" Type="http://schemas.openxmlformats.org/officeDocument/2006/relationships/image" Target="../media/image16.jpg"/></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The Civil Rights Movement Matching Section</a:t>
            </a:r>
            <a:endParaRPr lang="en-US" sz="4000" dirty="0"/>
          </a:p>
        </p:txBody>
      </p:sp>
      <p:sp>
        <p:nvSpPr>
          <p:cNvPr id="3" name="Subtitle 2"/>
          <p:cNvSpPr>
            <a:spLocks noGrp="1"/>
          </p:cNvSpPr>
          <p:nvPr>
            <p:ph type="subTitle" idx="1"/>
          </p:nvPr>
        </p:nvSpPr>
        <p:spPr/>
        <p:txBody>
          <a:bodyPr/>
          <a:lstStyle/>
          <a:p>
            <a:r>
              <a:rPr lang="en-US" dirty="0" smtClean="0"/>
              <a:t>Eyes on the Prize Review</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138397">
            <a:off x="609600" y="3913909"/>
            <a:ext cx="1756220" cy="24003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4358986"/>
            <a:ext cx="2819400" cy="1967706"/>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91943">
            <a:off x="4232563" y="4397072"/>
            <a:ext cx="2843645" cy="1891532"/>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43324">
            <a:off x="6858000" y="3754942"/>
            <a:ext cx="1716024" cy="2590800"/>
          </a:xfrm>
          <a:prstGeom prst="rect">
            <a:avLst/>
          </a:prstGeom>
        </p:spPr>
      </p:pic>
    </p:spTree>
    <p:extLst>
      <p:ext uri="{BB962C8B-B14F-4D97-AF65-F5344CB8AC3E}">
        <p14:creationId xmlns:p14="http://schemas.microsoft.com/office/powerpoint/2010/main" val="2371065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4191000"/>
            <a:ext cx="3422483" cy="607805"/>
          </a:xfrm>
        </p:spPr>
        <p:txBody>
          <a:bodyPr/>
          <a:lstStyle/>
          <a:p>
            <a:r>
              <a:rPr lang="en-US" dirty="0" smtClean="0"/>
              <a:t>The Selma March</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381000"/>
            <a:ext cx="6125403" cy="3810000"/>
          </a:xfrm>
        </p:spPr>
      </p:pic>
      <p:sp>
        <p:nvSpPr>
          <p:cNvPr id="4" name="Text Placeholder 3"/>
          <p:cNvSpPr>
            <a:spLocks noGrp="1"/>
          </p:cNvSpPr>
          <p:nvPr>
            <p:ph type="body" sz="half" idx="2"/>
          </p:nvPr>
        </p:nvSpPr>
        <p:spPr>
          <a:xfrm>
            <a:off x="1066801" y="4800600"/>
            <a:ext cx="7379504" cy="1320501"/>
          </a:xfrm>
        </p:spPr>
        <p:txBody>
          <a:bodyPr/>
          <a:lstStyle/>
          <a:p>
            <a:r>
              <a:rPr lang="en-US" dirty="0" smtClean="0"/>
              <a:t>There is no more important event in the history of the Voting Rights Act than the Selma March of 1965.  Televised film from the brutal police violence inflicted on a group of marchers coming straight out of church caused many Americans to take action against racism in the South.  The Voting Rights Act was passed in 1965, with the full support of Lyndon Johnson. </a:t>
            </a:r>
            <a:endParaRPr lang="en-US" dirty="0"/>
          </a:p>
        </p:txBody>
      </p:sp>
    </p:spTree>
    <p:extLst>
      <p:ext uri="{BB962C8B-B14F-4D97-AF65-F5344CB8AC3E}">
        <p14:creationId xmlns:p14="http://schemas.microsoft.com/office/powerpoint/2010/main" val="2732244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533400"/>
            <a:ext cx="3422483" cy="836405"/>
          </a:xfrm>
        </p:spPr>
        <p:txBody>
          <a:bodyPr/>
          <a:lstStyle/>
          <a:p>
            <a:r>
              <a:rPr lang="en-US" dirty="0" err="1" smtClean="0"/>
              <a:t>Stokely</a:t>
            </a:r>
            <a:r>
              <a:rPr lang="en-US" dirty="0" smtClean="0"/>
              <a:t> Carmichael or, Kwame </a:t>
            </a:r>
            <a:r>
              <a:rPr lang="en-US" dirty="0" err="1" smtClean="0"/>
              <a:t>Toure</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13617" y="558800"/>
            <a:ext cx="4073453" cy="5567363"/>
          </a:xfrm>
        </p:spPr>
      </p:pic>
      <p:sp>
        <p:nvSpPr>
          <p:cNvPr id="4" name="Text Placeholder 3"/>
          <p:cNvSpPr>
            <a:spLocks noGrp="1"/>
          </p:cNvSpPr>
          <p:nvPr>
            <p:ph type="body" sz="half" idx="2"/>
          </p:nvPr>
        </p:nvSpPr>
        <p:spPr>
          <a:xfrm>
            <a:off x="5034579" y="1524000"/>
            <a:ext cx="3728421" cy="4876800"/>
          </a:xfrm>
        </p:spPr>
        <p:txBody>
          <a:bodyPr>
            <a:normAutofit/>
          </a:bodyPr>
          <a:lstStyle/>
          <a:p>
            <a:r>
              <a:rPr lang="en-US" dirty="0" err="1" smtClean="0"/>
              <a:t>Stokely</a:t>
            </a:r>
            <a:r>
              <a:rPr lang="en-US" dirty="0" smtClean="0"/>
              <a:t> Carmichael was former leader of the Student Nonviolent Coordinating Committee who had a profound change of ideology during the 1960s.  After marching alongside of Rev. Dr. Martin Luther King, Jr. during the Selma marches, Carmichael rejected the practice of non-violent, civil disobedience and began to articulate a theory known today as “Black Power.”  The Black Power movement celebrated self-reliance, pride in African-American ancestry, and self-defense.  Carmichael, who moved to Ghana and changed his name towards the end of his life, claimed than non-violence could not work if “your enemy does not have a conscience.” </a:t>
            </a:r>
            <a:endParaRPr lang="en-US" dirty="0"/>
          </a:p>
        </p:txBody>
      </p:sp>
    </p:spTree>
    <p:extLst>
      <p:ext uri="{BB962C8B-B14F-4D97-AF65-F5344CB8AC3E}">
        <p14:creationId xmlns:p14="http://schemas.microsoft.com/office/powerpoint/2010/main" val="34792029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228600"/>
            <a:ext cx="3422483" cy="836405"/>
          </a:xfrm>
        </p:spPr>
        <p:txBody>
          <a:bodyPr/>
          <a:lstStyle/>
          <a:p>
            <a:r>
              <a:rPr lang="en-US" dirty="0" smtClean="0"/>
              <a:t>The Black Panthers</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27611" y="558800"/>
            <a:ext cx="3645465" cy="5567363"/>
          </a:xfrm>
        </p:spPr>
      </p:pic>
      <p:sp>
        <p:nvSpPr>
          <p:cNvPr id="4" name="Text Placeholder 3"/>
          <p:cNvSpPr>
            <a:spLocks noGrp="1"/>
          </p:cNvSpPr>
          <p:nvPr>
            <p:ph type="body" sz="half" idx="2"/>
          </p:nvPr>
        </p:nvSpPr>
        <p:spPr>
          <a:xfrm>
            <a:off x="5034579" y="1219200"/>
            <a:ext cx="3411725" cy="4901901"/>
          </a:xfrm>
        </p:spPr>
        <p:txBody>
          <a:bodyPr>
            <a:normAutofit/>
          </a:bodyPr>
          <a:lstStyle/>
          <a:p>
            <a:r>
              <a:rPr lang="en-US" dirty="0" smtClean="0"/>
              <a:t>The Black Panther Party was a militant group which formed in Oakland, California in response to a variety of issues faced in the African-American community there.  Generational poverty, a lack of economic opportunity, and widespread police brutality motivated leaders like Huey Newton and Bobby Seale to promote change.  They believed in a host of socialist inspired ideology, but also emphasized self-reliance and self-defense.  In practice, this meant arming themselves and supervising the police!  The group considered “Black Power” leader </a:t>
            </a:r>
            <a:r>
              <a:rPr lang="en-US" dirty="0" err="1" smtClean="0"/>
              <a:t>Stokely</a:t>
            </a:r>
            <a:r>
              <a:rPr lang="en-US" dirty="0" smtClean="0"/>
              <a:t> Carmichael to be there spiritual leader.</a:t>
            </a:r>
            <a:endParaRPr lang="en-US" dirty="0"/>
          </a:p>
        </p:txBody>
      </p:sp>
    </p:spTree>
    <p:extLst>
      <p:ext uri="{BB962C8B-B14F-4D97-AF65-F5344CB8AC3E}">
        <p14:creationId xmlns:p14="http://schemas.microsoft.com/office/powerpoint/2010/main" val="17751330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685800"/>
            <a:ext cx="3422483" cy="607805"/>
          </a:xfrm>
        </p:spPr>
        <p:txBody>
          <a:bodyPr/>
          <a:lstStyle/>
          <a:p>
            <a:r>
              <a:rPr lang="en-US" dirty="0" smtClean="0"/>
              <a:t>Medgar Evers</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762000"/>
            <a:ext cx="4421680" cy="5562600"/>
          </a:xfrm>
        </p:spPr>
      </p:pic>
      <p:sp>
        <p:nvSpPr>
          <p:cNvPr id="4" name="Text Placeholder 3"/>
          <p:cNvSpPr>
            <a:spLocks noGrp="1"/>
          </p:cNvSpPr>
          <p:nvPr>
            <p:ph type="body" sz="half" idx="2"/>
          </p:nvPr>
        </p:nvSpPr>
        <p:spPr>
          <a:xfrm>
            <a:off x="5029200" y="1371600"/>
            <a:ext cx="3810000" cy="5181600"/>
          </a:xfrm>
        </p:spPr>
        <p:txBody>
          <a:bodyPr>
            <a:normAutofit/>
          </a:bodyPr>
          <a:lstStyle/>
          <a:p>
            <a:r>
              <a:rPr lang="en-US" sz="1700" dirty="0" smtClean="0"/>
              <a:t>A World War II veteran who refused to accept segregation and discrimination at home by the nation he had defended, Medgar Evers was a leader of the NAACP in Mississippi. He had helped to integrate Ole Miss earlier in the decade, when James Meredith became the first black man to attend the University of Mississippi. </a:t>
            </a:r>
            <a:r>
              <a:rPr lang="en-US" sz="1700" dirty="0"/>
              <a:t>Evers was assassinated by a racist thug in June of 1963, after returning from a meeting to promote voting rights in the state. </a:t>
            </a:r>
            <a:r>
              <a:rPr lang="en-US" sz="1700" dirty="0" smtClean="0"/>
              <a:t>He was shot to death in his own driveway, and his wife and children watched him bleed to death before their eyes.  But, as Evers was know for saying, “You can kill a man, but you cannot kill an idea.” </a:t>
            </a:r>
            <a:endParaRPr lang="en-US" sz="1700" dirty="0"/>
          </a:p>
        </p:txBody>
      </p:sp>
    </p:spTree>
    <p:extLst>
      <p:ext uri="{BB962C8B-B14F-4D97-AF65-F5344CB8AC3E}">
        <p14:creationId xmlns:p14="http://schemas.microsoft.com/office/powerpoint/2010/main" val="1672422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533400"/>
            <a:ext cx="3422483" cy="836405"/>
          </a:xfrm>
        </p:spPr>
        <p:txBody>
          <a:bodyPr/>
          <a:lstStyle/>
          <a:p>
            <a:r>
              <a:rPr lang="en-US" dirty="0" smtClean="0"/>
              <a:t>The NAACP</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85800" y="304800"/>
            <a:ext cx="3870053" cy="6096000"/>
          </a:xfrm>
        </p:spPr>
      </p:pic>
      <p:sp>
        <p:nvSpPr>
          <p:cNvPr id="4" name="Text Placeholder 3"/>
          <p:cNvSpPr>
            <a:spLocks noGrp="1"/>
          </p:cNvSpPr>
          <p:nvPr>
            <p:ph type="body" sz="half" idx="2"/>
          </p:nvPr>
        </p:nvSpPr>
        <p:spPr>
          <a:xfrm>
            <a:off x="5029200" y="1447800"/>
            <a:ext cx="3411725" cy="4803289"/>
          </a:xfrm>
        </p:spPr>
        <p:txBody>
          <a:bodyPr>
            <a:normAutofit/>
          </a:bodyPr>
          <a:lstStyle/>
          <a:p>
            <a:r>
              <a:rPr lang="en-US" dirty="0" smtClean="0"/>
              <a:t>Founded by W.E.B. DuBois and several dozen others in 1909 in response to a violent race riot in Springfield, IL – Abraham Lincoln’s adopted hometown – the NAACP took the lead in challenging Americans to grant all citizens equal rights under the law.  Their goal was immediate economic and social justice – not the gradualism proposed by Booker T. Washington at the time.  Using legal challenges and the US Constitution’s 14</a:t>
            </a:r>
            <a:r>
              <a:rPr lang="en-US" baseline="30000" dirty="0" smtClean="0"/>
              <a:t>th</a:t>
            </a:r>
            <a:r>
              <a:rPr lang="en-US" dirty="0" smtClean="0"/>
              <a:t> and 15</a:t>
            </a:r>
            <a:r>
              <a:rPr lang="en-US" baseline="30000" dirty="0" smtClean="0"/>
              <a:t>th</a:t>
            </a:r>
            <a:r>
              <a:rPr lang="en-US" dirty="0" smtClean="0"/>
              <a:t> Amendments, the NAACP made considerable progress against racism and discrimination even before the groundbreaking case of </a:t>
            </a:r>
            <a:r>
              <a:rPr lang="en-US" i="1" dirty="0" smtClean="0"/>
              <a:t>Brown V. Board of Education</a:t>
            </a:r>
            <a:r>
              <a:rPr lang="en-US" dirty="0" smtClean="0"/>
              <a:t>. </a:t>
            </a:r>
            <a:endParaRPr lang="en-US" dirty="0"/>
          </a:p>
        </p:txBody>
      </p:sp>
    </p:spTree>
    <p:extLst>
      <p:ext uri="{BB962C8B-B14F-4D97-AF65-F5344CB8AC3E}">
        <p14:creationId xmlns:p14="http://schemas.microsoft.com/office/powerpoint/2010/main" val="35751651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4400" y="152400"/>
            <a:ext cx="3962400" cy="1066800"/>
          </a:xfrm>
        </p:spPr>
        <p:txBody>
          <a:bodyPr/>
          <a:lstStyle/>
          <a:p>
            <a:r>
              <a:rPr lang="en-US" dirty="0" smtClean="0"/>
              <a:t>Lyndon Baines Johnson – LBJ (1963 – 1969)</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304800"/>
            <a:ext cx="4116388" cy="2803226"/>
          </a:xfrm>
        </p:spPr>
      </p:pic>
      <p:sp>
        <p:nvSpPr>
          <p:cNvPr id="4" name="Text Placeholder 3"/>
          <p:cNvSpPr>
            <a:spLocks noGrp="1"/>
          </p:cNvSpPr>
          <p:nvPr>
            <p:ph type="body" sz="half" idx="2"/>
          </p:nvPr>
        </p:nvSpPr>
        <p:spPr>
          <a:xfrm>
            <a:off x="4648200" y="1371600"/>
            <a:ext cx="4191000" cy="5334000"/>
          </a:xfrm>
        </p:spPr>
        <p:txBody>
          <a:bodyPr>
            <a:normAutofit lnSpcReduction="10000"/>
          </a:bodyPr>
          <a:lstStyle/>
          <a:p>
            <a:r>
              <a:rPr lang="en-US" dirty="0" smtClean="0"/>
              <a:t>Although he has plenty to answer for in his life and from his time as President, Lyndon Johnson’s record for supporting the Civil Rights Movement is pretty strong.  While he was President, he signed into law: </a:t>
            </a:r>
          </a:p>
          <a:p>
            <a:endParaRPr lang="en-US" dirty="0"/>
          </a:p>
          <a:p>
            <a:r>
              <a:rPr lang="en-US" b="1" dirty="0" smtClean="0"/>
              <a:t>The Civil Rights Act of 1964</a:t>
            </a:r>
          </a:p>
          <a:p>
            <a:endParaRPr lang="en-US" b="1" dirty="0"/>
          </a:p>
          <a:p>
            <a:r>
              <a:rPr lang="en-US" b="1" dirty="0" smtClean="0"/>
              <a:t>The Voting Rights Act of 1965</a:t>
            </a:r>
          </a:p>
          <a:p>
            <a:endParaRPr lang="en-US" b="1" dirty="0" smtClean="0"/>
          </a:p>
          <a:p>
            <a:r>
              <a:rPr lang="en-US" dirty="0" smtClean="0"/>
              <a:t>He also appointed Thurgood Marshall as the nations’ first African-American Supreme Court Justice. </a:t>
            </a:r>
            <a:endParaRPr lang="en-US" dirty="0"/>
          </a:p>
          <a:p>
            <a:endParaRPr lang="en-US" dirty="0" smtClean="0"/>
          </a:p>
          <a:p>
            <a:r>
              <a:rPr lang="en-US" dirty="0" smtClean="0"/>
              <a:t>LBJ has been criticized recently in films like </a:t>
            </a:r>
            <a:r>
              <a:rPr lang="en-US" i="1" dirty="0" smtClean="0"/>
              <a:t>Selma</a:t>
            </a:r>
            <a:r>
              <a:rPr lang="en-US" dirty="0" smtClean="0"/>
              <a:t> for his lukewarm support of Civil Rights Movement leaders and his political pragmatism; however, it is important to remember that making laws is an ugly process at times, and these were difficult ones to create consensus around in the South.</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3394362"/>
            <a:ext cx="4173710" cy="2909455"/>
          </a:xfrm>
          <a:prstGeom prst="rect">
            <a:avLst/>
          </a:prstGeom>
        </p:spPr>
      </p:pic>
    </p:spTree>
    <p:extLst>
      <p:ext uri="{BB962C8B-B14F-4D97-AF65-F5344CB8AC3E}">
        <p14:creationId xmlns:p14="http://schemas.microsoft.com/office/powerpoint/2010/main" val="12131366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0" y="152400"/>
            <a:ext cx="3422483" cy="836405"/>
          </a:xfrm>
        </p:spPr>
        <p:txBody>
          <a:bodyPr/>
          <a:lstStyle/>
          <a:p>
            <a:r>
              <a:rPr lang="en-US" u="sng" dirty="0" smtClean="0"/>
              <a:t>The War on Drugs</a:t>
            </a:r>
            <a:endParaRPr lang="en-US" u="sng"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295400"/>
            <a:ext cx="4875574" cy="4038600"/>
          </a:xfrm>
        </p:spPr>
      </p:pic>
      <p:sp>
        <p:nvSpPr>
          <p:cNvPr id="4" name="Text Placeholder 3"/>
          <p:cNvSpPr>
            <a:spLocks noGrp="1"/>
          </p:cNvSpPr>
          <p:nvPr>
            <p:ph type="body" sz="half" idx="2"/>
          </p:nvPr>
        </p:nvSpPr>
        <p:spPr>
          <a:xfrm>
            <a:off x="5034579" y="1066800"/>
            <a:ext cx="3957021" cy="5486400"/>
          </a:xfrm>
        </p:spPr>
        <p:txBody>
          <a:bodyPr>
            <a:normAutofit/>
          </a:bodyPr>
          <a:lstStyle/>
          <a:p>
            <a:r>
              <a:rPr lang="en-US" dirty="0" smtClean="0"/>
              <a:t>Ronald Reagan’s “Just Say No” campaign may not seem to be a Civil Rights issue at first, however, the application of strong federal laws led to a disturbing trend – the arrest an imprisonment of large numbers of African-American men.  During the 1980s, the enforcement of the laws fell disproportionately hard on black communities, and mandatory sentencing laws resulted often in non-violent offenders – sometimes addicted to the drugs they possessed, used, or sold – being sentenced to long prison terms.  Drug use by whites in society tended to be viewed as “recreational,” and punishments – sometimes for the same drugs – might vary significantly.  The possession, use, or sale of powdered cocaine would merit a much less severe penalty than crack, for example. </a:t>
            </a:r>
            <a:endParaRPr lang="en-US" dirty="0"/>
          </a:p>
        </p:txBody>
      </p:sp>
    </p:spTree>
    <p:extLst>
      <p:ext uri="{BB962C8B-B14F-4D97-AF65-F5344CB8AC3E}">
        <p14:creationId xmlns:p14="http://schemas.microsoft.com/office/powerpoint/2010/main" val="4172824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53000" y="914400"/>
            <a:ext cx="3422483" cy="1886921"/>
          </a:xfrm>
        </p:spPr>
        <p:txBody>
          <a:bodyPr/>
          <a:lstStyle/>
          <a:p>
            <a:r>
              <a:rPr lang="en-US" i="1" dirty="0" smtClean="0"/>
              <a:t>Brown V. Board of Education, Topeka, KS </a:t>
            </a:r>
            <a:r>
              <a:rPr lang="en-US" dirty="0" smtClean="0"/>
              <a:t>(1954)</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8788" y="558800"/>
            <a:ext cx="3563112" cy="5567363"/>
          </a:xfrm>
        </p:spPr>
      </p:pic>
      <p:sp>
        <p:nvSpPr>
          <p:cNvPr id="6" name="Text Placeholder 5"/>
          <p:cNvSpPr>
            <a:spLocks noGrp="1"/>
          </p:cNvSpPr>
          <p:nvPr>
            <p:ph type="body" sz="half" idx="2"/>
          </p:nvPr>
        </p:nvSpPr>
        <p:spPr/>
        <p:txBody>
          <a:bodyPr>
            <a:normAutofit lnSpcReduction="10000"/>
          </a:bodyPr>
          <a:lstStyle/>
          <a:p>
            <a:r>
              <a:rPr lang="en-US" dirty="0" smtClean="0"/>
              <a:t>In this Supreme Court case, argued by Thurgood Marshall, the decision rendered transformed American society.  Speaking for a unanimous Court, Chief Justice Earl Warren declared that all public school must be integrated “with all deliberate speed.”  The resulting changes inspired the Civil Rights Movement leaders to challenge segregation in many other areas.</a:t>
            </a:r>
            <a:endParaRPr lang="en-US" dirty="0"/>
          </a:p>
        </p:txBody>
      </p:sp>
    </p:spTree>
    <p:extLst>
      <p:ext uri="{BB962C8B-B14F-4D97-AF65-F5344CB8AC3E}">
        <p14:creationId xmlns:p14="http://schemas.microsoft.com/office/powerpoint/2010/main" val="2956746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1600" y="2438400"/>
            <a:ext cx="3422483" cy="531605"/>
          </a:xfrm>
        </p:spPr>
        <p:txBody>
          <a:bodyPr/>
          <a:lstStyle/>
          <a:p>
            <a:r>
              <a:rPr lang="en-US" dirty="0" smtClean="0"/>
              <a:t>Thurgood Marshall</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676400"/>
            <a:ext cx="4343400" cy="4711485"/>
          </a:xfrm>
        </p:spPr>
      </p:pic>
      <p:sp>
        <p:nvSpPr>
          <p:cNvPr id="4" name="Text Placeholder 3"/>
          <p:cNvSpPr>
            <a:spLocks noGrp="1"/>
          </p:cNvSpPr>
          <p:nvPr>
            <p:ph type="body" sz="half" idx="2"/>
          </p:nvPr>
        </p:nvSpPr>
        <p:spPr>
          <a:xfrm>
            <a:off x="5029200" y="2971800"/>
            <a:ext cx="3804621" cy="3530301"/>
          </a:xfrm>
        </p:spPr>
        <p:txBody>
          <a:bodyPr>
            <a:normAutofit lnSpcReduction="10000"/>
          </a:bodyPr>
          <a:lstStyle/>
          <a:p>
            <a:r>
              <a:rPr lang="en-US" dirty="0" smtClean="0"/>
              <a:t>Thurgood Marshall was a giant of the Civil Rights Movement.  As an NAACP lawyer, he trained under the influential Charles Hamilton Houston, and he was one of the most outstanding trial lawyers of his time.  Marshall argued before the Supreme Court dozens of times, and he rarely lost a case.  In 1967, he was the first African-American ever appointed to the Supreme Court, where he would serve the nation for the next twenty five years.  Marshall was most famous for protecting minority rights and the rights of the accused, as well as for advocating for affirmative action. </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89307">
            <a:off x="6096000" y="152400"/>
            <a:ext cx="1905000" cy="2322765"/>
          </a:xfrm>
          <a:prstGeom prst="rect">
            <a:avLst/>
          </a:prstGeom>
        </p:spPr>
      </p:pic>
      <p:sp>
        <p:nvSpPr>
          <p:cNvPr id="7" name="Rounded Rectangle 6"/>
          <p:cNvSpPr/>
          <p:nvPr/>
        </p:nvSpPr>
        <p:spPr>
          <a:xfrm>
            <a:off x="381000" y="152400"/>
            <a:ext cx="5181600" cy="13716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From </a:t>
            </a:r>
            <a:r>
              <a:rPr lang="en-US" i="1" dirty="0" smtClean="0"/>
              <a:t>Brown V. Board of Education </a:t>
            </a:r>
            <a:r>
              <a:rPr lang="en-US" dirty="0" smtClean="0"/>
              <a:t>in 1954 until he retired from the Supreme Court in the early 1990s, Thurgood Marshall was a transformational figure in US History. </a:t>
            </a:r>
            <a:endParaRPr lang="en-US" dirty="0"/>
          </a:p>
        </p:txBody>
      </p:sp>
    </p:spTree>
    <p:extLst>
      <p:ext uri="{BB962C8B-B14F-4D97-AF65-F5344CB8AC3E}">
        <p14:creationId xmlns:p14="http://schemas.microsoft.com/office/powerpoint/2010/main" val="1626132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7800" y="304800"/>
            <a:ext cx="3422483" cy="760205"/>
          </a:xfrm>
        </p:spPr>
        <p:txBody>
          <a:bodyPr/>
          <a:lstStyle/>
          <a:p>
            <a:r>
              <a:rPr lang="en-US" dirty="0" smtClean="0"/>
              <a:t>The Norfolk 17</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381000"/>
            <a:ext cx="4116388" cy="4666707"/>
          </a:xfrm>
        </p:spPr>
      </p:pic>
      <p:sp>
        <p:nvSpPr>
          <p:cNvPr id="4" name="Text Placeholder 3"/>
          <p:cNvSpPr>
            <a:spLocks noGrp="1"/>
          </p:cNvSpPr>
          <p:nvPr>
            <p:ph type="body" sz="half" idx="2"/>
          </p:nvPr>
        </p:nvSpPr>
        <p:spPr>
          <a:xfrm>
            <a:off x="5034579" y="1219200"/>
            <a:ext cx="3804621" cy="5334000"/>
          </a:xfrm>
        </p:spPr>
        <p:txBody>
          <a:bodyPr>
            <a:normAutofit/>
          </a:bodyPr>
          <a:lstStyle/>
          <a:p>
            <a:r>
              <a:rPr lang="en-US" sz="1800" dirty="0" smtClean="0"/>
              <a:t>The Little Rock Nine got more national attention – Dwight Eisenhower sent in paratroopers to insure their safety at Central High School in 1957.  However, Virginia’s pioneers of integration faced a similar challenge when they ended the segregated system here in Hampton Roads.  In response to Governor Lindsay Almond’s call for “Massive Resistance,” Virginians literally closed down their public schools rather than allow integration to take place in 1957.  The Norfolk 17 integrated the schools the following year, though, in spite of racism and discrimination hurled their way.</a:t>
            </a:r>
            <a:endParaRPr lang="en-US" sz="1800" dirty="0"/>
          </a:p>
        </p:txBody>
      </p:sp>
      <p:sp>
        <p:nvSpPr>
          <p:cNvPr id="6" name="Rounded Rectangle 5"/>
          <p:cNvSpPr/>
          <p:nvPr/>
        </p:nvSpPr>
        <p:spPr>
          <a:xfrm>
            <a:off x="415636" y="4966855"/>
            <a:ext cx="4419600" cy="12192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t>Political cartoonist Fred Seibel compared Virginia’s policy of “Massive Resistance” to the battle between the CSS Virginia and the USS Monitor during the Civil War.  NOTE: The federal government won that battle, too!</a:t>
            </a:r>
            <a:endParaRPr lang="en-US" sz="1400" dirty="0"/>
          </a:p>
        </p:txBody>
      </p:sp>
    </p:spTree>
    <p:extLst>
      <p:ext uri="{BB962C8B-B14F-4D97-AF65-F5344CB8AC3E}">
        <p14:creationId xmlns:p14="http://schemas.microsoft.com/office/powerpoint/2010/main" val="2073286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3657600"/>
            <a:ext cx="7848600" cy="1217613"/>
          </a:xfrm>
        </p:spPr>
        <p:txBody>
          <a:bodyPr/>
          <a:lstStyle/>
          <a:p>
            <a:r>
              <a:rPr lang="en-US" sz="4400" u="sng" dirty="0" smtClean="0">
                <a:effectLst>
                  <a:outerShdw blurRad="38100" dist="38100" dir="2700000" algn="tl">
                    <a:srgbClr val="000000">
                      <a:alpha val="43137"/>
                    </a:srgbClr>
                  </a:outerShdw>
                </a:effectLst>
              </a:rPr>
              <a:t>The C.O.R.E. Freedom Riders</a:t>
            </a:r>
            <a:endParaRPr lang="en-US" sz="4400" u="sng" dirty="0">
              <a:effectLst>
                <a:outerShdw blurRad="38100" dist="38100" dir="2700000" algn="tl">
                  <a:srgbClr val="000000">
                    <a:alpha val="43137"/>
                  </a:srgbClr>
                </a:outerShdw>
              </a:effectLst>
            </a:endParaRPr>
          </a:p>
        </p:txBody>
      </p:sp>
      <p:sp>
        <p:nvSpPr>
          <p:cNvPr id="4" name="Text Placeholder 3"/>
          <p:cNvSpPr>
            <a:spLocks noGrp="1"/>
          </p:cNvSpPr>
          <p:nvPr>
            <p:ph type="body" sz="half" idx="4294967295"/>
          </p:nvPr>
        </p:nvSpPr>
        <p:spPr>
          <a:xfrm>
            <a:off x="228600" y="4876800"/>
            <a:ext cx="8686800" cy="1854200"/>
          </a:xfrm>
        </p:spPr>
        <p:txBody>
          <a:bodyPr>
            <a:normAutofit fontScale="70000" lnSpcReduction="20000"/>
          </a:bodyPr>
          <a:lstStyle/>
          <a:p>
            <a:r>
              <a:rPr lang="en-US" dirty="0" smtClean="0"/>
              <a:t>In the summer of 1961, the Congress of Racial Equality attempted to take interstate busses from Washington, D.C. to New Orleans, Louisiana.  Along the way, they were subjected to racist taunts, discrimination, segregation in defiance of federal law, and arbitrary violence at the hands of white supremacist thugs – even as police officers stood by witnessing the attacks.  Although they never made it to New Orleans by bus, the Freedom Riders challenged the system of racism and segregation in the South, and inspired change. </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228600"/>
            <a:ext cx="6096000" cy="3729215"/>
          </a:xfrm>
          <a:prstGeom prst="rect">
            <a:avLst/>
          </a:prstGeom>
        </p:spPr>
      </p:pic>
    </p:spTree>
    <p:extLst>
      <p:ext uri="{BB962C8B-B14F-4D97-AF65-F5344CB8AC3E}">
        <p14:creationId xmlns:p14="http://schemas.microsoft.com/office/powerpoint/2010/main" val="3888747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0" y="609600"/>
            <a:ext cx="3422483" cy="760205"/>
          </a:xfrm>
        </p:spPr>
        <p:txBody>
          <a:bodyPr/>
          <a:lstStyle/>
          <a:p>
            <a:r>
              <a:rPr lang="en-US" dirty="0" smtClean="0"/>
              <a:t>James Meredith</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09599" y="457200"/>
            <a:ext cx="4110495" cy="5867400"/>
          </a:xfrm>
        </p:spPr>
      </p:pic>
      <p:sp>
        <p:nvSpPr>
          <p:cNvPr id="4" name="Text Placeholder 3"/>
          <p:cNvSpPr>
            <a:spLocks noGrp="1"/>
          </p:cNvSpPr>
          <p:nvPr>
            <p:ph type="body" sz="half" idx="2"/>
          </p:nvPr>
        </p:nvSpPr>
        <p:spPr>
          <a:xfrm>
            <a:off x="5034579" y="1447800"/>
            <a:ext cx="3652221" cy="5181600"/>
          </a:xfrm>
        </p:spPr>
        <p:txBody>
          <a:bodyPr>
            <a:normAutofit/>
          </a:bodyPr>
          <a:lstStyle/>
          <a:p>
            <a:r>
              <a:rPr lang="en-US" dirty="0" smtClean="0"/>
              <a:t>James Meredith was the first African American to ever attend the University of Mississippi – the Ole’ Miss Rebels.  When he came on the campus, rioting ensued, and two people died.  Later in his life, he led a March Against Fear, during which he was shot by racist segregationists.  James Meredith has been politically active throughout his life, often supporting the Republican Party’s candidates – including some who held positions radically different from his own.  He prefers to be viewed as an advocate for the individual rights of all people rather than as a Civil Rights Movement leader.   In the picture, he marches towards Jackson, Mississippi during the “March Against Fear.”  </a:t>
            </a:r>
            <a:endParaRPr lang="en-US" dirty="0"/>
          </a:p>
        </p:txBody>
      </p:sp>
    </p:spTree>
    <p:extLst>
      <p:ext uri="{BB962C8B-B14F-4D97-AF65-F5344CB8AC3E}">
        <p14:creationId xmlns:p14="http://schemas.microsoft.com/office/powerpoint/2010/main" val="3773306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3400" y="2971800"/>
            <a:ext cx="3422483" cy="607805"/>
          </a:xfrm>
        </p:spPr>
        <p:txBody>
          <a:bodyPr/>
          <a:lstStyle/>
          <a:p>
            <a:r>
              <a:rPr lang="en-US" u="sng" dirty="0" smtClean="0"/>
              <a:t>George Wallace</a:t>
            </a:r>
            <a:endParaRPr lang="en-US" u="sng"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800" y="2209800"/>
            <a:ext cx="3413760" cy="4267200"/>
          </a:xfrm>
        </p:spPr>
      </p:pic>
      <p:sp>
        <p:nvSpPr>
          <p:cNvPr id="4" name="Text Placeholder 3"/>
          <p:cNvSpPr>
            <a:spLocks noGrp="1"/>
          </p:cNvSpPr>
          <p:nvPr>
            <p:ph type="body" sz="half" idx="2"/>
          </p:nvPr>
        </p:nvSpPr>
        <p:spPr>
          <a:xfrm>
            <a:off x="4343400" y="3657600"/>
            <a:ext cx="4648200" cy="2844501"/>
          </a:xfrm>
        </p:spPr>
        <p:txBody>
          <a:bodyPr>
            <a:normAutofit lnSpcReduction="10000"/>
          </a:bodyPr>
          <a:lstStyle/>
          <a:p>
            <a:r>
              <a:rPr lang="en-US" dirty="0" smtClean="0"/>
              <a:t>George Wallace was the symbol of racism and segregation in the American South.  As the Governor of Alabama, he defiantly protested, “Segregation today, segregation tomorrow, segregation forever!”  he also ran for President (along with World War II Army Air Corps hero Curtis </a:t>
            </a:r>
            <a:r>
              <a:rPr lang="en-US" dirty="0" err="1" smtClean="0"/>
              <a:t>LeMay</a:t>
            </a:r>
            <a:r>
              <a:rPr lang="en-US" dirty="0" smtClean="0"/>
              <a:t>) as a member of the American Independent Party in the 1960s, and he’s the last third party candidate to actually win Electoral College votes.  Wallace was responsible for the brutal police response during the Selma March of 1965 and was a shameful, shameful governor. </a:t>
            </a:r>
            <a:endParaRPr lang="en-US" dirty="0"/>
          </a:p>
        </p:txBody>
      </p:sp>
      <p:pic>
        <p:nvPicPr>
          <p:cNvPr id="6" name="Picture 5"/>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685800" y="214745"/>
            <a:ext cx="5867400" cy="2486187"/>
          </a:xfrm>
          <a:prstGeom prst="rect">
            <a:avLst/>
          </a:prstGeom>
        </p:spPr>
      </p:pic>
      <p:pic>
        <p:nvPicPr>
          <p:cNvPr id="7" name="Picture 6"/>
          <p:cNvPicPr>
            <a:picLocks noChangeAspect="1"/>
          </p:cNvPicPr>
          <p:nvPr/>
        </p:nvPicPr>
        <p:blipFill>
          <a:blip r:embed="rId4">
            <a:grayscl/>
            <a:extLst>
              <a:ext uri="{28A0092B-C50C-407E-A947-70E740481C1C}">
                <a14:useLocalDpi xmlns:a14="http://schemas.microsoft.com/office/drawing/2010/main" val="0"/>
              </a:ext>
            </a:extLst>
          </a:blip>
          <a:stretch>
            <a:fillRect/>
          </a:stretch>
        </p:blipFill>
        <p:spPr>
          <a:xfrm rot="483452">
            <a:off x="6519701" y="141931"/>
            <a:ext cx="2232297" cy="2941051"/>
          </a:xfrm>
          <a:prstGeom prst="rect">
            <a:avLst/>
          </a:prstGeom>
        </p:spPr>
      </p:pic>
    </p:spTree>
    <p:extLst>
      <p:ext uri="{BB962C8B-B14F-4D97-AF65-F5344CB8AC3E}">
        <p14:creationId xmlns:p14="http://schemas.microsoft.com/office/powerpoint/2010/main" val="3557229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304800"/>
            <a:ext cx="3422483" cy="760205"/>
          </a:xfrm>
        </p:spPr>
        <p:txBody>
          <a:bodyPr/>
          <a:lstStyle/>
          <a:p>
            <a:r>
              <a:rPr lang="en-US" dirty="0" smtClean="0"/>
              <a:t>John Lewis</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84137" y="558800"/>
            <a:ext cx="3932414" cy="5567363"/>
          </a:xfrm>
        </p:spPr>
      </p:pic>
      <p:sp>
        <p:nvSpPr>
          <p:cNvPr id="4" name="Text Placeholder 3"/>
          <p:cNvSpPr>
            <a:spLocks noGrp="1"/>
          </p:cNvSpPr>
          <p:nvPr>
            <p:ph type="body" sz="half" idx="2"/>
          </p:nvPr>
        </p:nvSpPr>
        <p:spPr>
          <a:xfrm>
            <a:off x="5034579" y="1143000"/>
            <a:ext cx="3804621" cy="4978101"/>
          </a:xfrm>
        </p:spPr>
        <p:txBody>
          <a:bodyPr>
            <a:normAutofit/>
          </a:bodyPr>
          <a:lstStyle/>
          <a:p>
            <a:r>
              <a:rPr lang="en-US" dirty="0" smtClean="0"/>
              <a:t>A member of the Student Non-Violent Coordinating Committee, a participant in the Freedom Rides, and the man who led the Selma March on “Bloody Sunday” in 1965, there are very few Civil Rights leaders who played a more active or prominent role in the Civil Rights Movement than John Lewis.  He was imprisoned for non-violent offenses frequently, beaten savagely by racist segregationists in a number of places throughout the South, and much criticized for his confrontational manner.  He spoke before Martin Luther King at the March on Washington for Jobs and Freedom in August of 1963.  Today, he is a Congressional Representative from Georgia. </a:t>
            </a:r>
            <a:endParaRPr lang="en-US" dirty="0"/>
          </a:p>
        </p:txBody>
      </p:sp>
    </p:spTree>
    <p:extLst>
      <p:ext uri="{BB962C8B-B14F-4D97-AF65-F5344CB8AC3E}">
        <p14:creationId xmlns:p14="http://schemas.microsoft.com/office/powerpoint/2010/main" val="4038001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457201"/>
            <a:ext cx="3422483" cy="990599"/>
          </a:xfrm>
        </p:spPr>
        <p:txBody>
          <a:bodyPr/>
          <a:lstStyle/>
          <a:p>
            <a:r>
              <a:rPr lang="en-US" i="1" dirty="0" smtClean="0"/>
              <a:t>Loving V. Virginia </a:t>
            </a:r>
            <a:r>
              <a:rPr lang="en-US" dirty="0" smtClean="0"/>
              <a:t>(1967) </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7907" y="558800"/>
            <a:ext cx="3944874" cy="5567363"/>
          </a:xfrm>
        </p:spPr>
      </p:pic>
      <p:sp>
        <p:nvSpPr>
          <p:cNvPr id="4" name="Text Placeholder 3"/>
          <p:cNvSpPr>
            <a:spLocks noGrp="1"/>
          </p:cNvSpPr>
          <p:nvPr>
            <p:ph type="body" sz="half" idx="2"/>
          </p:nvPr>
        </p:nvSpPr>
        <p:spPr>
          <a:xfrm>
            <a:off x="5029200" y="1524000"/>
            <a:ext cx="3576021" cy="4876800"/>
          </a:xfrm>
        </p:spPr>
        <p:txBody>
          <a:bodyPr>
            <a:normAutofit/>
          </a:bodyPr>
          <a:lstStyle/>
          <a:p>
            <a:r>
              <a:rPr lang="en-US" dirty="0" smtClean="0"/>
              <a:t>In this famous case, Mildred (Jeter) Loving and Richard Loving brought suit to force the commonwealth of Virginia to recognize their marriage.  Virginian’s did not allow interracial marriage at the time.  The Supreme Court ruled that such a rule was unconstitutional, and Virginia’s “miscegenation laws” were stricken.   Recently, Virginia Attorney General referred to this case when he announced that he would not enforce Virginia’s ban on gay marriage.  He asserted that Virginia should not be on the wrong side of history twice.  Today, June 12</a:t>
            </a:r>
            <a:r>
              <a:rPr lang="en-US" baseline="30000" dirty="0" smtClean="0"/>
              <a:t>th</a:t>
            </a:r>
            <a:r>
              <a:rPr lang="en-US" dirty="0" smtClean="0"/>
              <a:t> is Loving Day – in recognition of the groundbreaking, unanimous decision by the Warren Court.</a:t>
            </a:r>
            <a:endParaRPr lang="en-US" dirty="0"/>
          </a:p>
        </p:txBody>
      </p:sp>
    </p:spTree>
    <p:extLst>
      <p:ext uri="{BB962C8B-B14F-4D97-AF65-F5344CB8AC3E}">
        <p14:creationId xmlns:p14="http://schemas.microsoft.com/office/powerpoint/2010/main" val="296200927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578</TotalTime>
  <Words>1736</Words>
  <Application>Microsoft Office PowerPoint</Application>
  <PresentationFormat>On-screen Show (4:3)</PresentationFormat>
  <Paragraphs>42</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Book Antiqua</vt:lpstr>
      <vt:lpstr>Wingdings</vt:lpstr>
      <vt:lpstr>Hardcover</vt:lpstr>
      <vt:lpstr>The Civil Rights Movement Matching Section</vt:lpstr>
      <vt:lpstr>Brown V. Board of Education, Topeka, KS (1954)</vt:lpstr>
      <vt:lpstr>Thurgood Marshall</vt:lpstr>
      <vt:lpstr>The Norfolk 17</vt:lpstr>
      <vt:lpstr>The C.O.R.E. Freedom Riders</vt:lpstr>
      <vt:lpstr>James Meredith</vt:lpstr>
      <vt:lpstr>George Wallace</vt:lpstr>
      <vt:lpstr>John Lewis</vt:lpstr>
      <vt:lpstr>Loving V. Virginia (1967) </vt:lpstr>
      <vt:lpstr>The Selma March</vt:lpstr>
      <vt:lpstr>Stokely Carmichael or, Kwame Toure</vt:lpstr>
      <vt:lpstr>The Black Panthers</vt:lpstr>
      <vt:lpstr>Medgar Evers</vt:lpstr>
      <vt:lpstr>The NAACP</vt:lpstr>
      <vt:lpstr>Lyndon Baines Johnson – LBJ (1963 – 1969)</vt:lpstr>
      <vt:lpstr>The War on Drugs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Civil Rights Movement Matching Section</dc:title>
  <dc:creator>Adam</dc:creator>
  <cp:lastModifiedBy>Adam Henry</cp:lastModifiedBy>
  <cp:revision>19</cp:revision>
  <dcterms:created xsi:type="dcterms:W3CDTF">2015-12-09T13:33:30Z</dcterms:created>
  <dcterms:modified xsi:type="dcterms:W3CDTF">2016-08-09T11:20:01Z</dcterms:modified>
</cp:coreProperties>
</file>